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74" r:id="rId13"/>
    <p:sldId id="275" r:id="rId14"/>
    <p:sldId id="267" r:id="rId15"/>
    <p:sldId id="268" r:id="rId16"/>
    <p:sldId id="276" r:id="rId17"/>
    <p:sldId id="278" r:id="rId18"/>
    <p:sldId id="277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obby Jones" panose="020B060402020202020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Livvic" pitchFamily="2" charset="0"/>
      <p:regular r:id="rId26"/>
      <p:bold r:id="rId27"/>
      <p:italic r:id="rId28"/>
      <p:boldItalic r:id="rId29"/>
    </p:embeddedFont>
    <p:embeddedFont>
      <p:font typeface="Livvic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60544" autoAdjust="0"/>
  </p:normalViewPr>
  <p:slideViewPr>
    <p:cSldViewPr>
      <p:cViewPr varScale="1">
        <p:scale>
          <a:sx n="27" d="100"/>
          <a:sy n="27" d="100"/>
        </p:scale>
        <p:origin x="17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59AB12C-C931-47E1-91D5-1CB39E103C4B}" type="datetimeFigureOut">
              <a:rPr lang="he-IL" smtClean="0"/>
              <a:t>י"ח/אלול/תשפ"ד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9C8768C-9D4F-4DFE-ADD5-E10C0524F2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6848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971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023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sz="18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848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sz="180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780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907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468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82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775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algn="l" rtl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778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2847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562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979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3927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69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560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964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769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23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946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19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8768C-9D4F-4DFE-ADD5-E10C0524F23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12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5350"/>
            <a:ext cx="18302495" cy="10322350"/>
            <a:chOff x="0" y="0"/>
            <a:chExt cx="2835535" cy="15992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5535" cy="1599202"/>
            </a:xfrm>
            <a:custGeom>
              <a:avLst/>
              <a:gdLst/>
              <a:ahLst/>
              <a:cxnLst/>
              <a:rect l="l" t="t" r="r" b="b"/>
              <a:pathLst>
                <a:path w="2835535" h="1599202">
                  <a:moveTo>
                    <a:pt x="0" y="0"/>
                  </a:moveTo>
                  <a:lnTo>
                    <a:pt x="2835535" y="0"/>
                  </a:lnTo>
                  <a:lnTo>
                    <a:pt x="2835535" y="1599202"/>
                  </a:lnTo>
                  <a:lnTo>
                    <a:pt x="0" y="1599202"/>
                  </a:lnTo>
                  <a:close/>
                </a:path>
              </a:pathLst>
            </a:custGeom>
            <a:blipFill>
              <a:blip r:embed="rId3"/>
              <a:stretch>
                <a:fillRect l="-685" r="-685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-230017"/>
            <a:ext cx="9317532" cy="10711683"/>
            <a:chOff x="0" y="0"/>
            <a:chExt cx="2454000" cy="28211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000" cy="2821184"/>
            </a:xfrm>
            <a:custGeom>
              <a:avLst/>
              <a:gdLst/>
              <a:ahLst/>
              <a:cxnLst/>
              <a:rect l="l" t="t" r="r" b="b"/>
              <a:pathLst>
                <a:path w="2454000" h="2821184">
                  <a:moveTo>
                    <a:pt x="0" y="0"/>
                  </a:moveTo>
                  <a:lnTo>
                    <a:pt x="2454000" y="0"/>
                  </a:lnTo>
                  <a:lnTo>
                    <a:pt x="2454000" y="2821184"/>
                  </a:lnTo>
                  <a:lnTo>
                    <a:pt x="0" y="2821184"/>
                  </a:lnTo>
                  <a:close/>
                </a:path>
              </a:pathLst>
            </a:custGeom>
            <a:solidFill>
              <a:srgbClr val="10437C">
                <a:alpha val="80000"/>
              </a:srgbClr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54000" cy="2859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44118" y="208721"/>
            <a:ext cx="6941621" cy="1639958"/>
          </a:xfrm>
          <a:custGeom>
            <a:avLst/>
            <a:gdLst/>
            <a:ahLst/>
            <a:cxnLst/>
            <a:rect l="l" t="t" r="r" b="b"/>
            <a:pathLst>
              <a:path w="6941621" h="1639958">
                <a:moveTo>
                  <a:pt x="0" y="0"/>
                </a:moveTo>
                <a:lnTo>
                  <a:pt x="6941622" y="0"/>
                </a:lnTo>
                <a:lnTo>
                  <a:pt x="6941622" y="1639958"/>
                </a:lnTo>
                <a:lnTo>
                  <a:pt x="0" y="1639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1244118" y="2622842"/>
            <a:ext cx="6829296" cy="81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32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CAPSTONE PROJECT PHASE A</a:t>
            </a:r>
          </a:p>
          <a:p>
            <a:pPr algn="ctr">
              <a:lnSpc>
                <a:spcPts val="3104"/>
              </a:lnSpc>
            </a:pPr>
            <a:endParaRPr lang="en-US" sz="3200">
              <a:solidFill>
                <a:srgbClr val="FFFFFF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1863" y="3544989"/>
            <a:ext cx="7473807" cy="239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THE TOOL FOR COMPUTATIONAL SIMULATION THE EARTH ENERGY ABSORPTION AND CLIMATE CHANGE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52004" y="6321896"/>
            <a:ext cx="5013524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Supervisor :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Dr. Zakharia Frenkel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Haya Kabishi 211582978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 Daniella Kadmany 314701699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64350" y="5055278"/>
            <a:ext cx="11728979" cy="5231722"/>
            <a:chOff x="0" y="0"/>
            <a:chExt cx="1817126" cy="8105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7126" cy="810531"/>
            </a:xfrm>
            <a:custGeom>
              <a:avLst/>
              <a:gdLst/>
              <a:ahLst/>
              <a:cxnLst/>
              <a:rect l="l" t="t" r="r" b="b"/>
              <a:pathLst>
                <a:path w="1817126" h="810531">
                  <a:moveTo>
                    <a:pt x="0" y="0"/>
                  </a:moveTo>
                  <a:lnTo>
                    <a:pt x="1817126" y="0"/>
                  </a:lnTo>
                  <a:lnTo>
                    <a:pt x="1817126" y="810531"/>
                  </a:lnTo>
                  <a:lnTo>
                    <a:pt x="0" y="810531"/>
                  </a:lnTo>
                  <a:close/>
                </a:path>
              </a:pathLst>
            </a:custGeom>
            <a:blipFill>
              <a:blip r:embed="rId3"/>
              <a:stretch>
                <a:fillRect t="-7308" b="-7308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17595" y="2819958"/>
            <a:ext cx="8589735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Divide the Earth into uniformly sized squares </a:t>
            </a:r>
          </a:p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endParaRPr lang="en-US" sz="48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86069" y="2787207"/>
            <a:ext cx="1646927" cy="11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8399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5384" y="530557"/>
            <a:ext cx="15526912" cy="276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7330">
                <a:solidFill>
                  <a:srgbClr val="164579"/>
                </a:solidFill>
                <a:latin typeface="Bobby Jones"/>
                <a:ea typeface="Bobby Jones"/>
                <a:cs typeface="Bobby Jones"/>
                <a:sym typeface="Bobby Jones"/>
              </a:rPr>
              <a:t>Our Solution – Earth Energy Absorption Simulation Tool </a:t>
            </a:r>
          </a:p>
          <a:p>
            <a:pPr algn="ctr">
              <a:lnSpc>
                <a:spcPts val="7110"/>
              </a:lnSpc>
            </a:pPr>
            <a:endParaRPr lang="en-US" sz="7330">
              <a:solidFill>
                <a:srgbClr val="164579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17595" y="2819958"/>
            <a:ext cx="8589735" cy="79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Collect Climate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86069" y="2787207"/>
            <a:ext cx="164692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8399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5384" y="530557"/>
            <a:ext cx="15526912" cy="276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7330" dirty="0">
                <a:solidFill>
                  <a:srgbClr val="164579"/>
                </a:solidFill>
                <a:latin typeface="Bobby Jones"/>
                <a:ea typeface="Bobby Jones"/>
                <a:cs typeface="Bobby Jones"/>
                <a:sym typeface="Bobby Jones"/>
              </a:rPr>
              <a:t>Our Solution – Earth Energy Absorption Simulation Tool </a:t>
            </a:r>
          </a:p>
          <a:p>
            <a:pPr algn="ctr">
              <a:lnSpc>
                <a:spcPts val="7110"/>
              </a:lnSpc>
            </a:pPr>
            <a:endParaRPr lang="en-US" sz="7330" dirty="0">
              <a:solidFill>
                <a:srgbClr val="164579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0DAC835-66EC-15BB-5A1D-70DA772C2503}"/>
              </a:ext>
            </a:extLst>
          </p:cNvPr>
          <p:cNvSpPr txBox="1"/>
          <p:nvPr/>
        </p:nvSpPr>
        <p:spPr>
          <a:xfrm>
            <a:off x="3352800" y="4165991"/>
            <a:ext cx="10781791" cy="3469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742950" indent="-742950" algn="l">
              <a:lnSpc>
                <a:spcPts val="5460"/>
              </a:lnSpc>
              <a:buAutoNum type="arabicPeriod"/>
            </a:pP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Utilizing </a:t>
            </a:r>
            <a:r>
              <a:rPr lang="en-US" sz="3900" dirty="0" err="1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CoolProps</a:t>
            </a: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 thermodynamic data for 100+ fluids Data</a:t>
            </a:r>
          </a:p>
          <a:p>
            <a:pPr marL="742950" indent="-742950" algn="l">
              <a:lnSpc>
                <a:spcPts val="5460"/>
              </a:lnSpc>
              <a:buFont typeface="+mj-lt"/>
              <a:buAutoNum type="arabicPeriod"/>
            </a:pP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742950" indent="-742950" algn="l">
              <a:lnSpc>
                <a:spcPts val="5460"/>
              </a:lnSpc>
              <a:buAutoNum type="arabicPeriod"/>
            </a:pPr>
            <a:r>
              <a:rPr lang="pt-BR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Utilizing ERA5's climate reanalysis data.</a:t>
            </a: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81613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45860" y="3991005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17595" y="2819958"/>
            <a:ext cx="8589735" cy="165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Calculate Energy Absorption </a:t>
            </a:r>
          </a:p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endParaRPr lang="en-US" sz="48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86069" y="2787207"/>
            <a:ext cx="164692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3"/>
              </a:lnSpc>
            </a:pPr>
            <a:r>
              <a:rPr lang="en-US" sz="8399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5384" y="530557"/>
            <a:ext cx="15526912" cy="2762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7330" dirty="0">
                <a:solidFill>
                  <a:srgbClr val="164579"/>
                </a:solidFill>
                <a:latin typeface="Bobby Jones"/>
                <a:ea typeface="Bobby Jones"/>
                <a:cs typeface="Bobby Jones"/>
                <a:sym typeface="Bobby Jones"/>
              </a:rPr>
              <a:t>Our Solution – Earth Energy Absorption Simulation Tool </a:t>
            </a:r>
          </a:p>
          <a:p>
            <a:pPr algn="ctr">
              <a:lnSpc>
                <a:spcPts val="7110"/>
              </a:lnSpc>
            </a:pPr>
            <a:endParaRPr lang="en-US" sz="7330" dirty="0">
              <a:solidFill>
                <a:srgbClr val="164579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FCAE2648-1936-27B9-786E-CA03B96D42DC}"/>
                  </a:ext>
                </a:extLst>
              </p:cNvPr>
              <p:cNvSpPr txBox="1"/>
              <p:nvPr/>
            </p:nvSpPr>
            <p:spPr>
              <a:xfrm>
                <a:off x="277133" y="4377004"/>
                <a:ext cx="17401268" cy="3326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 algn="l" rtl="0">
                  <a:lnSpc>
                    <a:spcPct val="115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24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Solar Irradiance: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surface</m:t>
                        </m:r>
                        <m: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  </m:t>
                        </m:r>
                      </m:sub>
                    </m:sSub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direct</m:t>
                        </m:r>
                        <m: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diffuse</m:t>
                        </m:r>
                      </m:sub>
                    </m:sSub>
                  </m:oMath>
                </a14:m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reflected</m:t>
                        </m:r>
                        <m: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038225" algn="l" rt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Where: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038225" algn="l" rt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𝑑𝑖𝑟𝑒𝑐𝑡</m:t>
                        </m:r>
                      </m:sub>
                    </m:sSub>
                  </m:oMath>
                </a14:m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= Direct solar radiation, which is the sunlight that reaches the surface without being scattered.</a:t>
                </a:r>
                <a:br>
                  <a:rPr lang="en-US" sz="24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𝑑𝑖𝑓𝑓𝑢𝑠𝑒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 Diffuse solar radiation which is the sunlight that is scattered in all directions by particles in the atmosphere and still reaches the surface</a:t>
                </a:r>
                <a:r>
                  <a:rPr lang="en-US" sz="24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𝑟𝑒𝑓𝑙𝑒𝑐𝑡𝑒𝑑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 Reflected solar radiation, which is the portion of the incoming solar radiation that is reflected back into space by the   Earth's surface </a:t>
                </a:r>
                <a:endParaRPr lang="he-IL" sz="2400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FCAE2648-1936-27B9-786E-CA03B96D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33" y="4377004"/>
                <a:ext cx="17401268" cy="3326103"/>
              </a:xfrm>
              <a:prstGeom prst="rect">
                <a:avLst/>
              </a:prstGeom>
              <a:blipFill>
                <a:blip r:embed="rId3"/>
                <a:stretch>
                  <a:fillRect t="-733" b="-32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54693C7F-DC7B-2524-1E56-AF1617ECF2A4}"/>
                  </a:ext>
                </a:extLst>
              </p:cNvPr>
              <p:cNvSpPr txBox="1"/>
              <p:nvPr/>
            </p:nvSpPr>
            <p:spPr>
              <a:xfrm>
                <a:off x="277132" y="7810500"/>
                <a:ext cx="11330668" cy="2234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 algn="l" rtl="0">
                  <a:lnSpc>
                    <a:spcPct val="115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2400" b="1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Albedo: </a:t>
                </a: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α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𝑟𝑒𝑓𝑙𝑒𝑐𝑡𝑒𝑑</m:t>
                        </m:r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𝑖𝑛𝑐𝑖𝑑𝑒𝑛𝑡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038225" algn="l" rt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Where: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038225" algn="l" rt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24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 reflected​ = Solar radiation reflected by the Earth's surface (W/m²),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I incident= Incident solar radiation at the Earth's surface (W/m²). </a:t>
                </a:r>
                <a:endParaRPr lang="he-IL" sz="2400" dirty="0"/>
              </a:p>
            </p:txBody>
          </p:sp>
        </mc:Choice>
        <mc:Fallback xmlns="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54693C7F-DC7B-2524-1E56-AF1617EC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32" y="7810500"/>
                <a:ext cx="11330668" cy="2234843"/>
              </a:xfrm>
              <a:prstGeom prst="rect">
                <a:avLst/>
              </a:prstGeom>
              <a:blipFill>
                <a:blip r:embed="rId4"/>
                <a:stretch>
                  <a:fillRect b="-51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73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7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637093E5-D54A-EA4D-3AB0-13FDB571A613}"/>
                  </a:ext>
                </a:extLst>
              </p:cNvPr>
              <p:cNvSpPr txBox="1"/>
              <p:nvPr/>
            </p:nvSpPr>
            <p:spPr>
              <a:xfrm>
                <a:off x="-16476" y="800100"/>
                <a:ext cx="17659125" cy="5032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600200" lvl="3" indent="-228600" algn="l" rtl="0">
                  <a:lnSpc>
                    <a:spcPct val="107000"/>
                  </a:lnSpc>
                  <a:spcAft>
                    <a:spcPts val="800"/>
                  </a:spcAft>
                  <a:buFont typeface="Times New Roman" panose="02020603050405020304" pitchFamily="18" charset="0"/>
                  <a:buChar char="-"/>
                </a:pPr>
                <a:r>
                  <a:rPr lang="en-US" sz="2800" b="1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+mj-cs"/>
                  </a:rPr>
                  <a:t>Solar Zenith Angle </a:t>
                </a:r>
                <a:endParaRPr lang="en-US" sz="2800" kern="1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+mj-cs"/>
                </a:endParaRPr>
              </a:p>
              <a:p>
                <a:pPr marL="1398905" algn="l" rt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The solar zenith angle is the angle between the vertical at a specific location and the Sun’s rays.</a:t>
                </a:r>
                <a:endParaRPr lang="en-US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+mj-cs"/>
                </a:endParaRPr>
              </a:p>
              <a:p>
                <a:pPr marL="1828800" algn="l" rt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 </a:t>
                </a:r>
                <a:endParaRPr lang="en-US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+mj-cs"/>
                </a:endParaRPr>
              </a:p>
              <a:p>
                <a:pPr marL="1828800" algn="l" rtl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+mj-cs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+mj-cs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  <m:r>
                        <a:rPr lang="en-US" sz="2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+mj-cs"/>
                        </a:rPr>
                        <m:t>= </m:t>
                      </m:r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+mj-cs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+mj-cs"/>
                                </a:rPr>
                                <m:t>𝑠</m:t>
                              </m:r>
                            </m:sub>
                          </m:sSub>
                        </m:e>
                      </m:func>
                      <m:r>
                        <a:rPr lang="en-US" sz="2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+mj-cs"/>
                        </a:rPr>
                        <m:t>= </m:t>
                      </m:r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ϕ</m:t>
                          </m:r>
                          <m: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 </m:t>
                          </m:r>
                        </m:e>
                      </m:func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sin</m:t>
                          </m:r>
                        </m:fName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𝛿</m:t>
                          </m:r>
                        </m:e>
                      </m:func>
                      <m:r>
                        <a:rPr lang="en-US" sz="2800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+mj-cs"/>
                        </a:rPr>
                        <m:t> + </m:t>
                      </m:r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ϕ</m:t>
                          </m:r>
                          <m: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 </m:t>
                          </m:r>
                        </m:e>
                      </m:func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cos</m:t>
                          </m:r>
                        </m:fName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𝛿</m:t>
                          </m:r>
                        </m:e>
                      </m:func>
                      <m:func>
                        <m:funcPr>
                          <m:ctrlP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cos</m:t>
                          </m:r>
                        </m:fName>
                        <m:e>
                          <m:r>
                            <a:rPr lang="en-US" sz="2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+mj-cs"/>
                            </a:rPr>
                            <m:t>h</m:t>
                          </m:r>
                        </m:e>
                      </m:func>
                    </m:oMath>
                  </m:oMathPara>
                </a14:m>
                <a:endParaRPr lang="en-US" sz="2800" kern="100" dirty="0">
                  <a:latin typeface="Calibri" panose="020F0502020204030204" pitchFamily="34" charset="0"/>
                  <a:ea typeface="Calibri" panose="020F0502020204030204" pitchFamily="34" charset="0"/>
                  <a:cs typeface="+mj-cs"/>
                </a:endParaRPr>
              </a:p>
              <a:p>
                <a:pPr marL="1828800" algn="l" rtl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+mj-cs"/>
                  </a:rPr>
                  <a:t>Where </a:t>
                </a:r>
              </a:p>
              <a:p>
                <a:pPr marL="2286000" lvl="2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 θ = solar zenith angle (in degrees),</a:t>
                </a:r>
                <a:endParaRPr lang="en-US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+mj-cs"/>
                </a:endParaRPr>
              </a:p>
              <a:p>
                <a:pPr marL="1828800" lvl="2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 ϕ= latitude of the observer (in degrees),</a:t>
                </a:r>
                <a:endParaRPr lang="en-US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+mj-cs"/>
                </a:endParaRPr>
              </a:p>
              <a:p>
                <a:pPr marL="1828800" lvl="2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δ = solar declination angle (in degrees),</a:t>
                </a:r>
                <a:endParaRPr lang="en-US" sz="2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+mj-cs"/>
                </a:endParaRPr>
              </a:p>
              <a:p>
                <a:pPr lvl="5"/>
                <a:r>
                  <a:rPr lang="en-US" sz="2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+mj-cs"/>
                  </a:rPr>
                  <a:t> h = hour angle (in degrees).</a:t>
                </a:r>
                <a:endParaRPr lang="he-IL" sz="2800" dirty="0">
                  <a:cs typeface="+mj-cs"/>
                </a:endParaRPr>
              </a:p>
            </p:txBody>
          </p:sp>
        </mc:Choice>
        <mc:Fallback xmlns="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637093E5-D54A-EA4D-3AB0-13FDB571A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76" y="800100"/>
                <a:ext cx="17659125" cy="5032147"/>
              </a:xfrm>
              <a:prstGeom prst="rect">
                <a:avLst/>
              </a:prstGeom>
              <a:blipFill>
                <a:blip r:embed="rId3"/>
                <a:stretch>
                  <a:fillRect t="-1211" b="-24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2C24F89-5BC6-8CF2-390F-FC9E069A9149}"/>
              </a:ext>
            </a:extLst>
          </p:cNvPr>
          <p:cNvSpPr txBox="1"/>
          <p:nvPr/>
        </p:nvSpPr>
        <p:spPr>
          <a:xfrm>
            <a:off x="314436" y="5993086"/>
            <a:ext cx="17059163" cy="39145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398905">
              <a:lnSpc>
                <a:spcPct val="107000"/>
              </a:lnSpc>
              <a:spcAft>
                <a:spcPts val="800"/>
              </a:spcAft>
              <a:defRPr sz="2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defRPr>
            </a:lvl1pPr>
            <a:lvl3pPr marL="2286000" lvl="2">
              <a:lnSpc>
                <a:spcPct val="107000"/>
              </a:lnSpc>
              <a:spcAft>
                <a:spcPts val="800"/>
              </a:spcAft>
              <a:defRPr sz="2800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defRPr>
            </a:lvl3pPr>
            <a:lvl4pPr marL="1600200" lvl="3" indent="-2286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  <a:defRPr sz="28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defRPr>
            </a:lvl4pPr>
            <a:lvl6pPr lvl="5">
              <a:defRPr sz="2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j-cs"/>
              </a:defRPr>
            </a:lvl6pPr>
          </a:lstStyle>
          <a:p>
            <a:pPr lvl="3"/>
            <a:r>
              <a:rPr lang="en-US" dirty="0"/>
              <a:t>Heat Capacity</a:t>
            </a:r>
          </a:p>
          <a:p>
            <a:r>
              <a:rPr lang="en-US" dirty="0"/>
              <a:t>  The relationship between the change in thermal energy and the temperature change. 			</a:t>
            </a:r>
          </a:p>
          <a:p>
            <a:r>
              <a:rPr lang="en-US" dirty="0"/>
              <a:t>					</a:t>
            </a:r>
            <a:r>
              <a:rPr lang="sv-SE" dirty="0"/>
              <a:t>delta(E) = C*delta(T)</a:t>
            </a:r>
          </a:p>
          <a:p>
            <a:r>
              <a:rPr lang="en-US" dirty="0"/>
              <a:t>Where </a:t>
            </a:r>
          </a:p>
          <a:p>
            <a:r>
              <a:rPr lang="en-US" dirty="0"/>
              <a:t>Delta (E)- represents the change in thermal energy (Joules, J)</a:t>
            </a:r>
          </a:p>
          <a:p>
            <a:r>
              <a:rPr lang="en-US" dirty="0"/>
              <a:t>C - is the heat capacity (Joules per degree Celsius, J/°C)</a:t>
            </a:r>
          </a:p>
          <a:p>
            <a:r>
              <a:rPr lang="en-US" dirty="0"/>
              <a:t>Delta (T) - is the change in temperature (°C)</a:t>
            </a:r>
          </a:p>
        </p:txBody>
      </p:sp>
    </p:spTree>
    <p:extLst>
      <p:ext uri="{BB962C8B-B14F-4D97-AF65-F5344CB8AC3E}">
        <p14:creationId xmlns:p14="http://schemas.microsoft.com/office/powerpoint/2010/main" val="18479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03644" y="3651473"/>
            <a:ext cx="14080713" cy="4675896"/>
          </a:xfrm>
          <a:custGeom>
            <a:avLst/>
            <a:gdLst/>
            <a:ahLst/>
            <a:cxnLst/>
            <a:rect l="l" t="t" r="r" b="b"/>
            <a:pathLst>
              <a:path w="14080713" h="4675896">
                <a:moveTo>
                  <a:pt x="0" y="0"/>
                </a:moveTo>
                <a:lnTo>
                  <a:pt x="14080712" y="0"/>
                </a:lnTo>
                <a:lnTo>
                  <a:pt x="14080712" y="4675896"/>
                </a:lnTo>
                <a:lnTo>
                  <a:pt x="0" y="467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97" b="-12297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6" name="TextBox 6"/>
          <p:cNvSpPr txBox="1"/>
          <p:nvPr/>
        </p:nvSpPr>
        <p:spPr>
          <a:xfrm>
            <a:off x="3297049" y="1219200"/>
            <a:ext cx="11693902" cy="17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1"/>
              </a:lnSpc>
            </a:pPr>
            <a:r>
              <a:rPr lang="en-US" sz="12457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CHALLENGES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Freeform 9"/>
          <p:cNvSpPr/>
          <p:nvPr/>
        </p:nvSpPr>
        <p:spPr>
          <a:xfrm>
            <a:off x="7162800" y="385116"/>
            <a:ext cx="5791200" cy="9420859"/>
          </a:xfrm>
          <a:custGeom>
            <a:avLst/>
            <a:gdLst/>
            <a:ahLst/>
            <a:cxnLst/>
            <a:rect l="l" t="t" r="r" b="b"/>
            <a:pathLst>
              <a:path w="7179554" h="9539543">
                <a:moveTo>
                  <a:pt x="0" y="0"/>
                </a:moveTo>
                <a:lnTo>
                  <a:pt x="7179554" y="0"/>
                </a:lnTo>
                <a:lnTo>
                  <a:pt x="7179554" y="9539544"/>
                </a:lnTo>
                <a:lnTo>
                  <a:pt x="0" y="9539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79" r="-73356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10" name="TextBox 10"/>
          <p:cNvSpPr txBox="1"/>
          <p:nvPr/>
        </p:nvSpPr>
        <p:spPr>
          <a:xfrm>
            <a:off x="1600200" y="2628900"/>
            <a:ext cx="5119484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Simulation Process Flow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grpFill/>
            <a:ln>
              <a:solidFill>
                <a:srgbClr val="164579"/>
              </a:solidFill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  <a:grpFill/>
            <a:ln>
              <a:solidFill>
                <a:srgbClr val="164579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164579"/>
                </a:solidFill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7916" y="481025"/>
            <a:ext cx="6948284" cy="791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Simulation Process Flow 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89765CB-53EC-A0AE-AE62-32E6F3249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60" y="1368497"/>
            <a:ext cx="16897005" cy="813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Commence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Simulation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(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Start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):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Initiates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procedure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  <a:endParaRPr lang="he-IL" altLang="he-IL" sz="3200" dirty="0"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Collection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Acquires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historical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meteorological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satellite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photos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climatic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computer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models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  <a:endParaRPr lang="he-IL" altLang="he-IL" sz="3200" dirty="0"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Validation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Verifies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accuracy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completeness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of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Energy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Absorption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Calculation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Uses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thermodynamic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models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EEI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computational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methods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to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calculate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energy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absorption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Analysis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of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Climate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Impact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Examines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influence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on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climate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patterns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using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from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 </a:t>
            </a:r>
            <a:r>
              <a:rPr kumimoji="0" lang="en-US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</a:t>
            </a:r>
            <a:r>
              <a:rPr lang="en-US" altLang="he-IL" sz="3200" dirty="0" err="1">
                <a:latin typeface="Livvic" pitchFamily="2" charset="0"/>
              </a:rPr>
              <a:t>oolProp</a:t>
            </a:r>
            <a:r>
              <a:rPr lang="en-US" altLang="he-IL" sz="3200" dirty="0"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EAR5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float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Visualization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Generation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Generates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graphical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representations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of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obtained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results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Results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Interpretation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Analyzes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results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to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determine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their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climate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implications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Generate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Report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(</a:t>
            </a:r>
            <a:r>
              <a:rPr kumimoji="0" lang="he-IL" altLang="he-IL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End</a:t>
            </a: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):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Finalizes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operational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procedure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4261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4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00200" y="2628900"/>
            <a:ext cx="5119484" cy="1650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Activity </a:t>
            </a:r>
          </a:p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Diagram 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47A4E30-BE18-ADE7-76EE-1B237C91A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30" y="385115"/>
            <a:ext cx="13187631" cy="96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6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  <a:grpFill/>
            <a:ln>
              <a:solidFill>
                <a:srgbClr val="164579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164579"/>
                </a:solidFill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47916" y="481026"/>
            <a:ext cx="8700884" cy="791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Activity  Diagram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963635D-3F3C-DB45-D86A-7070AA52B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16" y="1519832"/>
            <a:ext cx="15101684" cy="665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user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initiates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process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by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selecting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lang="en-US" altLang="he-IL" sz="3200" dirty="0">
                <a:latin typeface="Livvic" pitchFamily="2" charset="0"/>
              </a:rPr>
              <a:t>an area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submitting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inputs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system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receives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validates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processes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saves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  <a:endParaRPr kumimoji="0" lang="en-US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Data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processing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involves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analysis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calculations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quality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checks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</a:t>
            </a: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Output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generation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creates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visualizations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prepares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a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report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,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and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sends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it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to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the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user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310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6167" y="4252075"/>
            <a:ext cx="6460172" cy="5341556"/>
            <a:chOff x="0" y="0"/>
            <a:chExt cx="1823121" cy="15074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3121" cy="1507437"/>
            </a:xfrm>
            <a:custGeom>
              <a:avLst/>
              <a:gdLst/>
              <a:ahLst/>
              <a:cxnLst/>
              <a:rect l="l" t="t" r="r" b="b"/>
              <a:pathLst>
                <a:path w="1823121" h="1507437">
                  <a:moveTo>
                    <a:pt x="29960" y="0"/>
                  </a:moveTo>
                  <a:lnTo>
                    <a:pt x="1793161" y="0"/>
                  </a:lnTo>
                  <a:cubicBezTo>
                    <a:pt x="1801107" y="0"/>
                    <a:pt x="1808728" y="3157"/>
                    <a:pt x="1814346" y="8775"/>
                  </a:cubicBezTo>
                  <a:cubicBezTo>
                    <a:pt x="1819965" y="14394"/>
                    <a:pt x="1823121" y="22014"/>
                    <a:pt x="1823121" y="29960"/>
                  </a:cubicBezTo>
                  <a:lnTo>
                    <a:pt x="1823121" y="1477477"/>
                  </a:lnTo>
                  <a:cubicBezTo>
                    <a:pt x="1823121" y="1494024"/>
                    <a:pt x="1809708" y="1507437"/>
                    <a:pt x="1793161" y="1507437"/>
                  </a:cubicBezTo>
                  <a:lnTo>
                    <a:pt x="29960" y="1507437"/>
                  </a:lnTo>
                  <a:cubicBezTo>
                    <a:pt x="13414" y="1507437"/>
                    <a:pt x="0" y="1494024"/>
                    <a:pt x="0" y="1477477"/>
                  </a:cubicBezTo>
                  <a:lnTo>
                    <a:pt x="0" y="29960"/>
                  </a:lnTo>
                  <a:cubicBezTo>
                    <a:pt x="0" y="13414"/>
                    <a:pt x="13414" y="0"/>
                    <a:pt x="29960" y="0"/>
                  </a:cubicBezTo>
                  <a:close/>
                </a:path>
              </a:pathLst>
            </a:custGeom>
            <a:solidFill>
              <a:srgbClr val="10437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3121" cy="154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6167" y="4463301"/>
            <a:ext cx="6275999" cy="264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FFFFFF"/>
                </a:solidFill>
                <a:latin typeface="Livvic Bold"/>
                <a:ea typeface="Livvic Bold"/>
                <a:cs typeface="Livvic Bold"/>
                <a:sym typeface="Livvic Bold"/>
              </a:rPr>
              <a:t>Algorithm Logic Test: Energy Absorption Correlation</a:t>
            </a:r>
          </a:p>
          <a:p>
            <a:pPr marL="0" lvl="1" indent="0" algn="ctr">
              <a:lnSpc>
                <a:spcPts val="5320"/>
              </a:lnSpc>
              <a:spcBef>
                <a:spcPct val="0"/>
              </a:spcBef>
            </a:pPr>
            <a:endParaRPr lang="en-US" sz="3800" b="1" dirty="0">
              <a:solidFill>
                <a:srgbClr val="FFFFFF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457665" y="1415424"/>
            <a:ext cx="19203330" cy="2210102"/>
            <a:chOff x="0" y="0"/>
            <a:chExt cx="5057667" cy="5820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57667" cy="582085"/>
            </a:xfrm>
            <a:custGeom>
              <a:avLst/>
              <a:gdLst/>
              <a:ahLst/>
              <a:cxnLst/>
              <a:rect l="l" t="t" r="r" b="b"/>
              <a:pathLst>
                <a:path w="5057667" h="582085">
                  <a:moveTo>
                    <a:pt x="0" y="0"/>
                  </a:moveTo>
                  <a:lnTo>
                    <a:pt x="5057667" y="0"/>
                  </a:lnTo>
                  <a:lnTo>
                    <a:pt x="5057667" y="582085"/>
                  </a:lnTo>
                  <a:lnTo>
                    <a:pt x="0" y="582085"/>
                  </a:lnTo>
                  <a:close/>
                </a:path>
              </a:pathLst>
            </a:custGeom>
            <a:solidFill>
              <a:srgbClr val="10437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57667" cy="620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97049" y="1761731"/>
            <a:ext cx="11693902" cy="17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1"/>
              </a:lnSpc>
            </a:pPr>
            <a:r>
              <a:rPr lang="en-US" sz="12457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TEST PLAN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17938" y="4252075"/>
            <a:ext cx="6460172" cy="5341556"/>
            <a:chOff x="0" y="0"/>
            <a:chExt cx="1823121" cy="1507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23121" cy="1507437"/>
            </a:xfrm>
            <a:custGeom>
              <a:avLst/>
              <a:gdLst/>
              <a:ahLst/>
              <a:cxnLst/>
              <a:rect l="l" t="t" r="r" b="b"/>
              <a:pathLst>
                <a:path w="1823121" h="1507437">
                  <a:moveTo>
                    <a:pt x="29960" y="0"/>
                  </a:moveTo>
                  <a:lnTo>
                    <a:pt x="1793161" y="0"/>
                  </a:lnTo>
                  <a:cubicBezTo>
                    <a:pt x="1801107" y="0"/>
                    <a:pt x="1808728" y="3157"/>
                    <a:pt x="1814346" y="8775"/>
                  </a:cubicBezTo>
                  <a:cubicBezTo>
                    <a:pt x="1819965" y="14394"/>
                    <a:pt x="1823121" y="22014"/>
                    <a:pt x="1823121" y="29960"/>
                  </a:cubicBezTo>
                  <a:lnTo>
                    <a:pt x="1823121" y="1477477"/>
                  </a:lnTo>
                  <a:cubicBezTo>
                    <a:pt x="1823121" y="1494024"/>
                    <a:pt x="1809708" y="1507437"/>
                    <a:pt x="1793161" y="1507437"/>
                  </a:cubicBezTo>
                  <a:lnTo>
                    <a:pt x="29960" y="1507437"/>
                  </a:lnTo>
                  <a:cubicBezTo>
                    <a:pt x="13414" y="1507437"/>
                    <a:pt x="0" y="1494024"/>
                    <a:pt x="0" y="1477477"/>
                  </a:cubicBezTo>
                  <a:lnTo>
                    <a:pt x="0" y="29960"/>
                  </a:lnTo>
                  <a:cubicBezTo>
                    <a:pt x="0" y="13414"/>
                    <a:pt x="13414" y="0"/>
                    <a:pt x="29960" y="0"/>
                  </a:cubicBezTo>
                  <a:close/>
                </a:path>
              </a:pathLst>
            </a:custGeom>
            <a:solidFill>
              <a:srgbClr val="10437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23121" cy="154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10025" y="4463301"/>
            <a:ext cx="6275999" cy="197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FFFFFF"/>
                </a:solidFill>
                <a:latin typeface="Livvic Bold"/>
                <a:ea typeface="Livvic Bold"/>
                <a:cs typeface="Livvic Bold"/>
                <a:sym typeface="Livvic Bold"/>
              </a:rPr>
              <a:t>Technical Test: Data Validation</a:t>
            </a:r>
          </a:p>
          <a:p>
            <a:pPr marL="0" lvl="1" indent="0" algn="ctr">
              <a:lnSpc>
                <a:spcPts val="5320"/>
              </a:lnSpc>
              <a:spcBef>
                <a:spcPct val="0"/>
              </a:spcBef>
            </a:pPr>
            <a:endParaRPr lang="en-US" sz="3800" b="1">
              <a:solidFill>
                <a:srgbClr val="FFFFFF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44249" y="6707562"/>
            <a:ext cx="5659835" cy="259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The tool tests the precision and uniformity of its results by comparing them with recognized scientific conclusions about climate change.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59437" y="6386080"/>
            <a:ext cx="5977175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The system makes sure it is correct by checking that the input data and function outputs are complete, formatted correctly, and exact while they are being processed.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1725" y="3252561"/>
            <a:ext cx="2927182" cy="2293759"/>
          </a:xfrm>
          <a:custGeom>
            <a:avLst/>
            <a:gdLst/>
            <a:ahLst/>
            <a:cxnLst/>
            <a:rect l="l" t="t" r="r" b="b"/>
            <a:pathLst>
              <a:path w="2927182" h="2293759">
                <a:moveTo>
                  <a:pt x="0" y="0"/>
                </a:moveTo>
                <a:lnTo>
                  <a:pt x="2927182" y="0"/>
                </a:lnTo>
                <a:lnTo>
                  <a:pt x="2927182" y="2293758"/>
                </a:lnTo>
                <a:lnTo>
                  <a:pt x="0" y="229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7870401" y="3252561"/>
            <a:ext cx="2293759" cy="2293759"/>
          </a:xfrm>
          <a:custGeom>
            <a:avLst/>
            <a:gdLst/>
            <a:ahLst/>
            <a:cxnLst/>
            <a:rect l="l" t="t" r="r" b="b"/>
            <a:pathLst>
              <a:path w="2293759" h="2293759">
                <a:moveTo>
                  <a:pt x="0" y="0"/>
                </a:moveTo>
                <a:lnTo>
                  <a:pt x="2293759" y="0"/>
                </a:lnTo>
                <a:lnTo>
                  <a:pt x="2293759" y="2293758"/>
                </a:lnTo>
                <a:lnTo>
                  <a:pt x="0" y="2293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12575983" y="3252561"/>
            <a:ext cx="2072800" cy="2293759"/>
          </a:xfrm>
          <a:custGeom>
            <a:avLst/>
            <a:gdLst/>
            <a:ahLst/>
            <a:cxnLst/>
            <a:rect l="l" t="t" r="r" b="b"/>
            <a:pathLst>
              <a:path w="2072800" h="2293759">
                <a:moveTo>
                  <a:pt x="0" y="0"/>
                </a:moveTo>
                <a:lnTo>
                  <a:pt x="2072800" y="0"/>
                </a:lnTo>
                <a:lnTo>
                  <a:pt x="2072800" y="2293758"/>
                </a:lnTo>
                <a:lnTo>
                  <a:pt x="0" y="2293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3014285" y="6684493"/>
            <a:ext cx="2584622" cy="2573807"/>
          </a:xfrm>
          <a:custGeom>
            <a:avLst/>
            <a:gdLst/>
            <a:ahLst/>
            <a:cxnLst/>
            <a:rect l="l" t="t" r="r" b="b"/>
            <a:pathLst>
              <a:path w="2584622" h="2573807">
                <a:moveTo>
                  <a:pt x="0" y="0"/>
                </a:moveTo>
                <a:lnTo>
                  <a:pt x="2584622" y="0"/>
                </a:lnTo>
                <a:lnTo>
                  <a:pt x="2584622" y="2573807"/>
                </a:lnTo>
                <a:lnTo>
                  <a:pt x="0" y="2573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7651706" y="6211290"/>
            <a:ext cx="2984587" cy="3078590"/>
          </a:xfrm>
          <a:custGeom>
            <a:avLst/>
            <a:gdLst/>
            <a:ahLst/>
            <a:cxnLst/>
            <a:rect l="l" t="t" r="r" b="b"/>
            <a:pathLst>
              <a:path w="2984587" h="3078590">
                <a:moveTo>
                  <a:pt x="0" y="0"/>
                </a:moveTo>
                <a:lnTo>
                  <a:pt x="2984588" y="0"/>
                </a:lnTo>
                <a:lnTo>
                  <a:pt x="2984588" y="3078590"/>
                </a:lnTo>
                <a:lnTo>
                  <a:pt x="0" y="3078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2080902" y="6677317"/>
            <a:ext cx="2567882" cy="2580983"/>
          </a:xfrm>
          <a:custGeom>
            <a:avLst/>
            <a:gdLst/>
            <a:ahLst/>
            <a:cxnLst/>
            <a:rect l="l" t="t" r="r" b="b"/>
            <a:pathLst>
              <a:path w="2567882" h="2580983">
                <a:moveTo>
                  <a:pt x="0" y="0"/>
                </a:moveTo>
                <a:lnTo>
                  <a:pt x="2567881" y="0"/>
                </a:lnTo>
                <a:lnTo>
                  <a:pt x="2567881" y="2580983"/>
                </a:lnTo>
                <a:lnTo>
                  <a:pt x="0" y="2580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5148070" y="253422"/>
            <a:ext cx="7427913" cy="217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  <a:spcBef>
                <a:spcPct val="0"/>
              </a:spcBef>
            </a:pPr>
            <a:r>
              <a:rPr lang="en-US" sz="125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Motivation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0401" y="5460594"/>
            <a:ext cx="1966324" cy="621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Humidity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85551" y="5460594"/>
            <a:ext cx="1115607" cy="1322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Sun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53902" y="5523754"/>
            <a:ext cx="2821881" cy="132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Public health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 dirty="0">
              <a:solidFill>
                <a:srgbClr val="000000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29001" y="8855880"/>
            <a:ext cx="1536062" cy="1322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Ocean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 dirty="0">
              <a:solidFill>
                <a:srgbClr val="000000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524708" y="8855880"/>
            <a:ext cx="2779540" cy="1322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Agriculture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endParaRPr lang="en-US" sz="3799" dirty="0">
              <a:solidFill>
                <a:srgbClr val="000000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00151" y="8919039"/>
            <a:ext cx="929382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Wind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96955" y="3202953"/>
            <a:ext cx="3881095" cy="3881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t="-1972" b="-1972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29645" y="2927188"/>
            <a:ext cx="3881095" cy="38810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899" b="-899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97049" y="986490"/>
            <a:ext cx="11693902" cy="17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1"/>
              </a:lnSpc>
            </a:pPr>
            <a:r>
              <a:rPr lang="en-US" sz="12457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2013" y="7026897"/>
            <a:ext cx="5416361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Creating Tools: The project produces a computational tool to analyze energy absorption in natural systems, especially Earth's oceans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29323" y="7026897"/>
            <a:ext cx="5416361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Climate Insights: The tool uses historical data and advanced modeling to reveal how energy absorption shapes climate and weather patterns.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737029" y="-821941"/>
            <a:ext cx="8804453" cy="13206680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00" r="-62500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3360039"/>
            <a:ext cx="7623017" cy="379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4"/>
              </a:lnSpc>
            </a:pPr>
            <a:r>
              <a:rPr lang="en-US" sz="1440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97049" y="1219200"/>
            <a:ext cx="11693902" cy="17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1"/>
              </a:lnSpc>
            </a:pPr>
            <a:r>
              <a:rPr lang="en-US" sz="12457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3430" y="3622119"/>
            <a:ext cx="15495870" cy="666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9"/>
              </a:lnSpc>
            </a:pPr>
            <a:r>
              <a:rPr lang="en-US" sz="4228" b="1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How the absorbed solar Energy affect Climate Change?</a:t>
            </a:r>
          </a:p>
          <a:p>
            <a:pPr algn="ctr">
              <a:lnSpc>
                <a:spcPts val="5919"/>
              </a:lnSpc>
            </a:pPr>
            <a:r>
              <a:rPr lang="en-US" sz="4228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</a:p>
          <a:p>
            <a:pPr algn="ctr">
              <a:lnSpc>
                <a:spcPts val="5919"/>
              </a:lnSpc>
            </a:pPr>
            <a:r>
              <a:rPr lang="en-US" sz="4228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Our goal is to create a simulation tool that examines energy absorption in natural systems, particularly focusing on oceans, which are the primary drivers of climatic thermodynamics. </a:t>
            </a:r>
          </a:p>
          <a:p>
            <a:pPr algn="ctr">
              <a:lnSpc>
                <a:spcPts val="5919"/>
              </a:lnSpc>
            </a:pPr>
            <a:r>
              <a:rPr lang="en-US" sz="4228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This tool will assess how absorbed energy affects weather patterns and climate change.</a:t>
            </a:r>
          </a:p>
          <a:p>
            <a:pPr algn="ctr">
              <a:lnSpc>
                <a:spcPts val="5919"/>
              </a:lnSpc>
            </a:pPr>
            <a:endParaRPr lang="en-US" sz="4228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ctr">
              <a:lnSpc>
                <a:spcPts val="5919"/>
              </a:lnSpc>
              <a:spcBef>
                <a:spcPct val="0"/>
              </a:spcBef>
            </a:pPr>
            <a:endParaRPr lang="en-US" sz="4228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2324100"/>
            <a:ext cx="9525000" cy="770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2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The Earth's energy budget describes the balance between incoming solar radiation and outgoing radiation. </a:t>
            </a:r>
          </a:p>
          <a:p>
            <a:pPr algn="l">
              <a:lnSpc>
                <a:spcPts val="5460"/>
              </a:lnSpc>
            </a:pPr>
            <a:endParaRPr lang="en-US" sz="28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l">
              <a:lnSpc>
                <a:spcPts val="5460"/>
              </a:lnSpc>
            </a:pPr>
            <a:r>
              <a:rPr lang="en-US" sz="2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•One third of sunlight is reflected back into space while the remaining two thirds are absorbed.</a:t>
            </a:r>
          </a:p>
          <a:p>
            <a:pPr algn="l">
              <a:lnSpc>
                <a:spcPts val="5460"/>
              </a:lnSpc>
            </a:pPr>
            <a:endParaRPr lang="en-US" sz="28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l">
              <a:lnSpc>
                <a:spcPts val="5460"/>
              </a:lnSpc>
            </a:pPr>
            <a:r>
              <a:rPr lang="en-US" sz="28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•Oceans absorb 91% of excess heat , playing a critical role in temperature regulation .</a:t>
            </a:r>
          </a:p>
          <a:p>
            <a:pPr algn="l">
              <a:lnSpc>
                <a:spcPts val="5460"/>
              </a:lnSpc>
            </a:pP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l">
              <a:lnSpc>
                <a:spcPts val="5460"/>
              </a:lnSpc>
            </a:pP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l">
              <a:lnSpc>
                <a:spcPts val="5460"/>
              </a:lnSpc>
            </a:pP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24200" y="342900"/>
            <a:ext cx="10030406" cy="2221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396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EARTHS ENERGY BUDGET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06F2F-E84B-DB19-D59B-1EF4E324E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" r="2020" b="526"/>
          <a:stretch/>
        </p:blipFill>
        <p:spPr bwMode="auto">
          <a:xfrm>
            <a:off x="9906000" y="2673051"/>
            <a:ext cx="8077200" cy="3978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24614" y="869721"/>
            <a:ext cx="7852848" cy="212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4"/>
              </a:lnSpc>
            </a:pPr>
            <a:r>
              <a:rPr lang="en-US" sz="8004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SOLAR RADIATION AND ANGELS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1891" y="3415023"/>
            <a:ext cx="10628642" cy="740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•Solar Radiation: refers to the Energy from the sun that reaches the Earth’s surface both directly and diffusely </a:t>
            </a:r>
          </a:p>
          <a:p>
            <a:pPr algn="l">
              <a:lnSpc>
                <a:spcPts val="4574"/>
              </a:lnSpc>
            </a:pPr>
            <a:endParaRPr lang="en-US" sz="3267" b="1" dirty="0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algn="l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•Solar Zenith Angle: The angle between the Sun’s rays and the vertical direction.</a:t>
            </a:r>
          </a:p>
          <a:p>
            <a:pPr algn="l">
              <a:lnSpc>
                <a:spcPts val="4574"/>
              </a:lnSpc>
            </a:pPr>
            <a:endParaRPr lang="en-US" sz="3267" b="1" dirty="0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algn="l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•Angle of Incidence: </a:t>
            </a:r>
          </a:p>
          <a:p>
            <a:pPr algn="l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 1.Near the Equator </a:t>
            </a:r>
          </a:p>
          <a:p>
            <a:pPr algn="l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 2. Near the Poles </a:t>
            </a:r>
          </a:p>
          <a:p>
            <a:pPr algn="ctr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 </a:t>
            </a:r>
          </a:p>
          <a:p>
            <a:pPr algn="ctr">
              <a:lnSpc>
                <a:spcPts val="4574"/>
              </a:lnSpc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 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endParaRPr lang="en-US" sz="3267" b="1" dirty="0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C34082-CAAD-A907-C564-8FFCB6F7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954" y="2759616"/>
            <a:ext cx="7059010" cy="53633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17576" y="763669"/>
            <a:ext cx="7852848" cy="212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4"/>
              </a:lnSpc>
            </a:pPr>
            <a:r>
              <a:rPr lang="en-US" sz="8004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ATMOSPHERE AND SURFACE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1891" y="3415023"/>
            <a:ext cx="16697409" cy="454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430" lvl="1" indent="-352715" algn="l">
              <a:lnSpc>
                <a:spcPts val="4574"/>
              </a:lnSpc>
              <a:buFont typeface="Arial"/>
              <a:buChar char="•"/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Absorption and Emission: The atmosphere and surface absorb, deflect, and emit radiation.</a:t>
            </a:r>
          </a:p>
          <a:p>
            <a:pPr algn="l">
              <a:lnSpc>
                <a:spcPts val="4574"/>
              </a:lnSpc>
            </a:pPr>
            <a:endParaRPr lang="en-US" sz="3267" b="1" dirty="0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marL="705430" lvl="1" indent="-352715" algn="l">
              <a:lnSpc>
                <a:spcPts val="4574"/>
              </a:lnSpc>
              <a:buFont typeface="Arial"/>
              <a:buChar char="•"/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Reflection: Clouds and particles reflect solar radiation, with high albedo surfaces reflecting more sunlight.</a:t>
            </a:r>
          </a:p>
          <a:p>
            <a:pPr algn="l">
              <a:lnSpc>
                <a:spcPts val="4574"/>
              </a:lnSpc>
            </a:pPr>
            <a:endParaRPr lang="en-US" sz="3267" b="1" dirty="0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marL="705430" lvl="1" indent="-352715" algn="l">
              <a:lnSpc>
                <a:spcPts val="4574"/>
              </a:lnSpc>
              <a:buFont typeface="Arial"/>
              <a:buChar char="•"/>
            </a:pPr>
            <a:r>
              <a:rPr lang="en-US" sz="3267" b="1" dirty="0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Greenhouse Gas Effect: GHGs trap and re-radiate longwave radiation.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endParaRPr lang="en-US" sz="3267" b="1" dirty="0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84832" y="385116"/>
            <a:ext cx="5988731" cy="9516767"/>
            <a:chOff x="0" y="0"/>
            <a:chExt cx="927811" cy="14743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7811" cy="1474396"/>
            </a:xfrm>
            <a:custGeom>
              <a:avLst/>
              <a:gdLst/>
              <a:ahLst/>
              <a:cxnLst/>
              <a:rect l="l" t="t" r="r" b="b"/>
              <a:pathLst>
                <a:path w="927811" h="1474396">
                  <a:moveTo>
                    <a:pt x="0" y="0"/>
                  </a:moveTo>
                  <a:lnTo>
                    <a:pt x="927811" y="0"/>
                  </a:lnTo>
                  <a:lnTo>
                    <a:pt x="927811" y="1474396"/>
                  </a:lnTo>
                  <a:lnTo>
                    <a:pt x="0" y="1474396"/>
                  </a:lnTo>
                  <a:close/>
                </a:path>
              </a:pathLst>
            </a:custGeom>
            <a:blipFill>
              <a:blip r:embed="rId3"/>
              <a:stretch>
                <a:fillRect l="-69400" r="-69400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4614" y="869721"/>
            <a:ext cx="7852848" cy="109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4"/>
              </a:lnSpc>
            </a:pPr>
            <a:r>
              <a:rPr lang="en-US" sz="8004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WORLD OCEAN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2592" y="2498225"/>
            <a:ext cx="10628642" cy="740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4"/>
              </a:lnSpc>
            </a:pPr>
            <a:r>
              <a:rPr lang="en-US" sz="3267" b="1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•Absorbs most solar radiation, affecting sea surface temperatures.</a:t>
            </a:r>
          </a:p>
          <a:p>
            <a:pPr algn="l">
              <a:lnSpc>
                <a:spcPts val="4574"/>
              </a:lnSpc>
            </a:pPr>
            <a:endParaRPr lang="en-US" sz="3267" b="1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algn="l">
              <a:lnSpc>
                <a:spcPts val="4574"/>
              </a:lnSpc>
            </a:pPr>
            <a:r>
              <a:rPr lang="en-US" sz="3267" b="1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•Major carbon sink, taking in 25% of human-produced CO2.</a:t>
            </a:r>
          </a:p>
          <a:p>
            <a:pPr algn="l">
              <a:lnSpc>
                <a:spcPts val="4574"/>
              </a:lnSpc>
            </a:pPr>
            <a:endParaRPr lang="en-US" sz="3267" b="1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algn="l">
              <a:lnSpc>
                <a:spcPts val="4574"/>
              </a:lnSpc>
            </a:pPr>
            <a:r>
              <a:rPr lang="en-US" sz="3267" b="1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•Ocean currents like the Gulf Stream redistribute heat globally.</a:t>
            </a:r>
          </a:p>
          <a:p>
            <a:pPr algn="l">
              <a:lnSpc>
                <a:spcPts val="4574"/>
              </a:lnSpc>
            </a:pPr>
            <a:endParaRPr lang="en-US" sz="3267" b="1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algn="l">
              <a:lnSpc>
                <a:spcPts val="4574"/>
              </a:lnSpc>
            </a:pPr>
            <a:r>
              <a:rPr lang="en-US" sz="3267" b="1">
                <a:solidFill>
                  <a:srgbClr val="093362"/>
                </a:solidFill>
                <a:latin typeface="Livvic Bold"/>
                <a:ea typeface="Livvic Bold"/>
                <a:cs typeface="Livvic Bold"/>
                <a:sym typeface="Livvic Bold"/>
              </a:rPr>
              <a:t>•Feedback loops from ocean warming intensify extreme weather events.</a:t>
            </a:r>
          </a:p>
          <a:p>
            <a:pPr algn="l">
              <a:lnSpc>
                <a:spcPts val="4574"/>
              </a:lnSpc>
            </a:pPr>
            <a:endParaRPr lang="en-US" sz="3267" b="1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  <a:p>
            <a:pPr algn="ctr">
              <a:lnSpc>
                <a:spcPts val="4574"/>
              </a:lnSpc>
              <a:spcBef>
                <a:spcPct val="0"/>
              </a:spcBef>
            </a:pPr>
            <a:endParaRPr lang="en-US" sz="3267" b="1">
              <a:solidFill>
                <a:srgbClr val="093362"/>
              </a:solidFill>
              <a:latin typeface="Livvic Bold"/>
              <a:ea typeface="Livvic Bold"/>
              <a:cs typeface="Livvic Bold"/>
              <a:sym typeface="Livvic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43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438" y="385116"/>
            <a:ext cx="17659125" cy="9516767"/>
            <a:chOff x="0" y="0"/>
            <a:chExt cx="4650963" cy="25064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963" cy="2506474"/>
            </a:xfrm>
            <a:custGeom>
              <a:avLst/>
              <a:gdLst/>
              <a:ahLst/>
              <a:cxnLst/>
              <a:rect l="l" t="t" r="r" b="b"/>
              <a:pathLst>
                <a:path w="4650963" h="2506474">
                  <a:moveTo>
                    <a:pt x="0" y="0"/>
                  </a:moveTo>
                  <a:lnTo>
                    <a:pt x="4650963" y="0"/>
                  </a:lnTo>
                  <a:lnTo>
                    <a:pt x="4650963" y="2506474"/>
                  </a:lnTo>
                  <a:lnTo>
                    <a:pt x="0" y="2506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50963" cy="2544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7463" y="4669279"/>
            <a:ext cx="771999" cy="7719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21330" y="4669279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97049" y="1219200"/>
            <a:ext cx="11693902" cy="17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1"/>
              </a:lnSpc>
            </a:pPr>
            <a:r>
              <a:rPr lang="en-US" sz="12457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835" y="3711538"/>
            <a:ext cx="15406331" cy="422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We have chosen crucial variables using two key dataset: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 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•ERA5 for historical data 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•</a:t>
            </a:r>
            <a:r>
              <a:rPr lang="en-US" sz="4800" dirty="0" err="1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CoolProp</a:t>
            </a:r>
            <a:r>
              <a:rPr lang="en-US" sz="4800" dirty="0">
                <a:solidFill>
                  <a:srgbClr val="093362"/>
                </a:solidFill>
                <a:latin typeface="Bobby Jones"/>
                <a:ea typeface="Bobby Jones"/>
                <a:cs typeface="Bobby Jones"/>
                <a:sym typeface="Bobby Jones"/>
              </a:rPr>
              <a:t> for thermodynamic data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endParaRPr lang="en-US" sz="4800" dirty="0">
              <a:solidFill>
                <a:srgbClr val="093362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04800" y="400050"/>
            <a:ext cx="9144000" cy="2645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4800" dirty="0">
                <a:solidFill>
                  <a:srgbClr val="164579"/>
                </a:solidFill>
                <a:latin typeface="Bobby Jones" panose="020B0604020202020204" charset="0"/>
                <a:ea typeface="Bobby Jones"/>
                <a:cs typeface="Bobby Jones"/>
                <a:sym typeface="Bobby Jones"/>
              </a:rPr>
              <a:t>Our Solution – Earth Energy Absorption Simulation Tool </a:t>
            </a:r>
          </a:p>
          <a:p>
            <a:pPr algn="ctr">
              <a:lnSpc>
                <a:spcPts val="7110"/>
              </a:lnSpc>
            </a:pPr>
            <a:endParaRPr lang="en-US" sz="4800" dirty="0">
              <a:solidFill>
                <a:srgbClr val="164579"/>
              </a:solidFill>
              <a:latin typeface="Bobby Jones" panose="020B0604020202020204" charset="0"/>
              <a:ea typeface="Bobby Jones"/>
              <a:cs typeface="Bobby Jones"/>
              <a:sym typeface="Bobby Jones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E2D1EB56-F51D-3EC5-1B48-ADE6902871C0}"/>
              </a:ext>
            </a:extLst>
          </p:cNvPr>
          <p:cNvSpPr txBox="1"/>
          <p:nvPr/>
        </p:nvSpPr>
        <p:spPr>
          <a:xfrm>
            <a:off x="685800" y="2552700"/>
            <a:ext cx="9525000" cy="6291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We are going to create a new energy absorption simulation tool integrating environmental data and to apply this tool for climate change  forecast.</a:t>
            </a:r>
          </a:p>
          <a:p>
            <a:pPr algn="l">
              <a:lnSpc>
                <a:spcPts val="5460"/>
              </a:lnSpc>
            </a:pPr>
            <a:endParaRPr lang="en-US" sz="3900" dirty="0">
              <a:solidFill>
                <a:srgbClr val="093362"/>
              </a:solidFill>
              <a:latin typeface="Livvic"/>
              <a:ea typeface="Livvic"/>
              <a:cs typeface="Livvic"/>
              <a:sym typeface="Livvic"/>
            </a:endParaRPr>
          </a:p>
          <a:p>
            <a:pPr algn="l">
              <a:lnSpc>
                <a:spcPts val="5460"/>
              </a:lnSpc>
            </a:pP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The work will include :</a:t>
            </a:r>
          </a:p>
          <a:p>
            <a:pPr marL="742950" indent="-742950" algn="l">
              <a:lnSpc>
                <a:spcPts val="5460"/>
              </a:lnSpc>
              <a:buAutoNum type="arabicPeriod"/>
            </a:pP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Earth Division for Analysis</a:t>
            </a:r>
          </a:p>
          <a:p>
            <a:pPr marL="742950" indent="-742950" algn="l">
              <a:lnSpc>
                <a:spcPts val="5460"/>
              </a:lnSpc>
              <a:buAutoNum type="arabicPeriod"/>
            </a:pP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Data Integration and Modeling</a:t>
            </a:r>
          </a:p>
          <a:p>
            <a:pPr marL="742950" indent="-742950" algn="l">
              <a:lnSpc>
                <a:spcPts val="5460"/>
              </a:lnSpc>
              <a:buAutoNum type="arabicPeriod"/>
            </a:pPr>
            <a:r>
              <a:rPr lang="en-US" sz="3900" dirty="0">
                <a:solidFill>
                  <a:srgbClr val="093362"/>
                </a:solidFill>
                <a:latin typeface="Livvic"/>
                <a:ea typeface="Livvic"/>
                <a:cs typeface="Livvic"/>
                <a:sym typeface="Livvic"/>
              </a:rPr>
              <a:t>Simulation and Visualization</a:t>
            </a:r>
          </a:p>
        </p:txBody>
      </p:sp>
      <p:pic>
        <p:nvPicPr>
          <p:cNvPr id="1028" name="Picture 4" descr="Simulation Icon Vector Art, Icons, and Graphics for Free Download">
            <a:extLst>
              <a:ext uri="{FF2B5EF4-FFF2-40B4-BE49-F238E27FC236}">
                <a16:creationId xmlns:a16="http://schemas.microsoft.com/office/drawing/2014/main" id="{06755E59-B5C5-C264-A1C2-A90D460FA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647700"/>
            <a:ext cx="7239000" cy="85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997</Words>
  <Application>Microsoft Office PowerPoint</Application>
  <PresentationFormat>מותאם אישית</PresentationFormat>
  <Paragraphs>151</Paragraphs>
  <Slides>21</Slides>
  <Notes>21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9" baseType="lpstr">
      <vt:lpstr>Arial</vt:lpstr>
      <vt:lpstr>Cambria Math</vt:lpstr>
      <vt:lpstr>Livvic Bold</vt:lpstr>
      <vt:lpstr>Times New Roman</vt:lpstr>
      <vt:lpstr>Bobby Jones</vt:lpstr>
      <vt:lpstr>Livvic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Patterns and Climate Presentation in Blue White Illustrative Style</dc:title>
  <cp:lastModifiedBy>היא כבישי</cp:lastModifiedBy>
  <cp:revision>30</cp:revision>
  <dcterms:created xsi:type="dcterms:W3CDTF">2006-08-16T00:00:00Z</dcterms:created>
  <dcterms:modified xsi:type="dcterms:W3CDTF">2024-09-21T17:27:06Z</dcterms:modified>
  <dc:identifier>DAGQvR6LVTE</dc:identifier>
</cp:coreProperties>
</file>